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BFECD78-3C8E-49F2-8FAB-59489D168ABB}" type="datetimeFigureOut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16456" y="481408"/>
            <a:ext cx="96788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	</a:t>
            </a:r>
            <a:r>
              <a:rPr lang="en-US" sz="3200" dirty="0" smtClean="0">
                <a:latin typeface="Times New Roman"/>
                <a:cs typeface="Times New Roman"/>
              </a:rPr>
              <a:t>     </a:t>
            </a:r>
            <a:r>
              <a:rPr lang="en-US" sz="3200" u="sng" dirty="0" smtClean="0">
                <a:latin typeface="Times New Roman"/>
                <a:cs typeface="Times New Roman"/>
              </a:rPr>
              <a:t>Identifying Potential Quasars Using RATIR Data </a:t>
            </a:r>
            <a:endParaRPr lang="en-US" sz="3200" u="sng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821" y="3403540"/>
            <a:ext cx="328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Arizona Space Grant Symposium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April 16, 2016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8" name="Picture 7" descr="Screen Shot 2015-04-03 at 8.0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9" y="5275977"/>
            <a:ext cx="4876800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5300" y="2060316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Author: Kathleen </a:t>
            </a:r>
            <a:r>
              <a:rPr lang="en-US" dirty="0" err="1" smtClean="0">
                <a:latin typeface="Times New Roman"/>
                <a:cs typeface="Times New Roman"/>
              </a:rPr>
              <a:t>Novoa</a:t>
            </a:r>
            <a:r>
              <a:rPr lang="en-US" dirty="0" smtClean="0">
                <a:latin typeface="Times New Roman"/>
                <a:cs typeface="Times New Roman"/>
              </a:rPr>
              <a:t>-Perry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Mentor: Nathaniel Butler, PhD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0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as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xfrm>
            <a:off x="518349" y="769294"/>
            <a:ext cx="4393008" cy="2971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3976" y="19243"/>
            <a:ext cx="523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Times New Roman"/>
                <a:cs typeface="Times New Roman"/>
              </a:rPr>
              <a:t>Objective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6861" y="3217628"/>
            <a:ext cx="364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Image on the left: artist’s rendition of a galactic quasar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49" y="4020067"/>
            <a:ext cx="8189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Dr. Butler conducted 206 observations between 2012 to 2014. Using </a:t>
            </a:r>
            <a:r>
              <a:rPr lang="en-US" dirty="0">
                <a:latin typeface="Times New Roman"/>
                <a:cs typeface="Times New Roman"/>
              </a:rPr>
              <a:t>this data and a </a:t>
            </a:r>
            <a:r>
              <a:rPr lang="en-US" dirty="0" err="1">
                <a:latin typeface="Times New Roman"/>
                <a:cs typeface="Times New Roman"/>
              </a:rPr>
              <a:t>qso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fit </a:t>
            </a:r>
            <a:r>
              <a:rPr lang="en-US" dirty="0">
                <a:latin typeface="Times New Roman"/>
                <a:cs typeface="Times New Roman"/>
              </a:rPr>
              <a:t>code written by Dr. </a:t>
            </a:r>
            <a:r>
              <a:rPr lang="en-US" dirty="0" smtClean="0">
                <a:latin typeface="Times New Roman"/>
                <a:cs typeface="Times New Roman"/>
              </a:rPr>
              <a:t>Butler in Python, </a:t>
            </a:r>
            <a:r>
              <a:rPr lang="en-US" dirty="0">
                <a:latin typeface="Times New Roman"/>
                <a:cs typeface="Times New Roman"/>
              </a:rPr>
              <a:t>I was able to calculate the variability metrics for the </a:t>
            </a:r>
            <a:r>
              <a:rPr lang="en-US" dirty="0" err="1" smtClean="0">
                <a:latin typeface="Times New Roman"/>
                <a:cs typeface="Times New Roman"/>
              </a:rPr>
              <a:t>qso</a:t>
            </a:r>
            <a:r>
              <a:rPr lang="en-US" dirty="0" smtClean="0">
                <a:latin typeface="Times New Roman"/>
                <a:cs typeface="Times New Roman"/>
              </a:rPr>
              <a:t> (quasar) </a:t>
            </a:r>
            <a:r>
              <a:rPr lang="en-US" dirty="0">
                <a:latin typeface="Times New Roman"/>
                <a:cs typeface="Times New Roman"/>
              </a:rPr>
              <a:t>and non-</a:t>
            </a:r>
            <a:r>
              <a:rPr lang="en-US" dirty="0" err="1">
                <a:latin typeface="Times New Roman"/>
                <a:cs typeface="Times New Roman"/>
              </a:rPr>
              <a:t>qso</a:t>
            </a:r>
            <a:r>
              <a:rPr lang="en-US" dirty="0">
                <a:latin typeface="Times New Roman"/>
                <a:cs typeface="Times New Roman"/>
              </a:rPr>
              <a:t> sources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After calculating these values, I was tasked with identifying potential quasar sources upon plotting the metrics against one another.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2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0927" y="0"/>
            <a:ext cx="245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Times New Roman"/>
                <a:cs typeface="Times New Roman"/>
              </a:rPr>
              <a:t>Instrumentation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pic>
        <p:nvPicPr>
          <p:cNvPr id="5" name="Picture 4" descr="RATI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9" y="828494"/>
            <a:ext cx="3402160" cy="3509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9513" y="828494"/>
            <a:ext cx="5220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The RATIR (</a:t>
            </a:r>
            <a:r>
              <a:rPr lang="en-US" sz="2000" dirty="0" err="1" smtClean="0">
                <a:latin typeface="Times New Roman"/>
                <a:cs typeface="Times New Roman"/>
              </a:rPr>
              <a:t>Reionization</a:t>
            </a:r>
            <a:r>
              <a:rPr lang="en-US" sz="2000" dirty="0" smtClean="0">
                <a:latin typeface="Times New Roman"/>
                <a:cs typeface="Times New Roman"/>
              </a:rPr>
              <a:t> and Transients Infrared camera) </a:t>
            </a:r>
            <a:r>
              <a:rPr lang="en-US" sz="2000" dirty="0">
                <a:latin typeface="Times New Roman"/>
                <a:cs typeface="Times New Roman"/>
              </a:rPr>
              <a:t>is mounted on the 1.5m Johnson telescope in Baja California, </a:t>
            </a:r>
            <a:r>
              <a:rPr lang="en-US" sz="2000" dirty="0" smtClean="0">
                <a:latin typeface="Times New Roman"/>
                <a:cs typeface="Times New Roman"/>
              </a:rPr>
              <a:t>Mexico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It </a:t>
            </a:r>
            <a:r>
              <a:rPr lang="en-US" sz="2000" dirty="0">
                <a:latin typeface="Times New Roman"/>
                <a:cs typeface="Times New Roman"/>
              </a:rPr>
              <a:t>consists of two arms: one optical and one infrared. The optical arm images in the red and infrared while the infrared arm images in four NIR bands: Z, Y, J, and </a:t>
            </a:r>
            <a:r>
              <a:rPr lang="en-US" sz="2000" dirty="0" smtClean="0">
                <a:latin typeface="Times New Roman"/>
                <a:cs typeface="Times New Roman"/>
              </a:rPr>
              <a:t>H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RATIR </a:t>
            </a:r>
            <a:r>
              <a:rPr lang="en-US" sz="2000" dirty="0">
                <a:latin typeface="Times New Roman"/>
                <a:cs typeface="Times New Roman"/>
              </a:rPr>
              <a:t>is 100% dedicated to the detection of high redshift </a:t>
            </a:r>
            <a:r>
              <a:rPr lang="en-US" sz="2000" dirty="0" smtClean="0">
                <a:latin typeface="Times New Roman"/>
                <a:cs typeface="Times New Roman"/>
              </a:rPr>
              <a:t>GRBs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Finally, I used Python to calculate all of the necessary metrics and to create to required </a:t>
            </a:r>
            <a:r>
              <a:rPr lang="en-US" sz="2000" dirty="0" err="1" smtClean="0">
                <a:latin typeface="Times New Roman"/>
                <a:cs typeface="Times New Roman"/>
              </a:rPr>
              <a:t>qso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vs</a:t>
            </a:r>
            <a:r>
              <a:rPr lang="en-US" sz="2000" dirty="0" smtClean="0">
                <a:latin typeface="Times New Roman"/>
                <a:cs typeface="Times New Roman"/>
              </a:rPr>
              <a:t> non-</a:t>
            </a:r>
            <a:r>
              <a:rPr lang="en-US" sz="2000" dirty="0" err="1" smtClean="0">
                <a:latin typeface="Times New Roman"/>
                <a:cs typeface="Times New Roman"/>
              </a:rPr>
              <a:t>qso</a:t>
            </a:r>
            <a:r>
              <a:rPr lang="en-US" sz="2000" dirty="0" smtClean="0">
                <a:latin typeface="Times New Roman"/>
                <a:cs typeface="Times New Roman"/>
              </a:rPr>
              <a:t> plots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29" y="4338318"/>
            <a:ext cx="2573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Above image: RATIR camera diagram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534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2082" y="122110"/>
            <a:ext cx="86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Times New Roman"/>
                <a:cs typeface="Times New Roman"/>
              </a:rPr>
              <a:t>Data 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pic>
        <p:nvPicPr>
          <p:cNvPr id="5" name="Picture 4" descr="RATIR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4" y="952458"/>
            <a:ext cx="3982593" cy="2083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1931" y="850397"/>
            <a:ext cx="43109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To the </a:t>
            </a:r>
            <a:r>
              <a:rPr lang="en-US" dirty="0" smtClean="0">
                <a:latin typeface="Times New Roman"/>
                <a:cs typeface="Times New Roman"/>
              </a:rPr>
              <a:t>left, are</a:t>
            </a:r>
            <a:r>
              <a:rPr lang="en-US" dirty="0" smtClean="0">
                <a:latin typeface="Times New Roman"/>
                <a:cs typeface="Times New Roman"/>
              </a:rPr>
              <a:t> raw sample images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some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 the over 1200 images taken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There were 27 target quasars imaged from Nov. 2012 to June 2014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Using catalogues such as USNO, 2MASS, and SDSS, we were able to properly identify a good number of the light sources in each of our </a:t>
            </a:r>
            <a:r>
              <a:rPr lang="en-US" dirty="0" smtClean="0">
                <a:latin typeface="Times New Roman"/>
                <a:cs typeface="Times New Roman"/>
              </a:rPr>
              <a:t>images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These </a:t>
            </a:r>
            <a:r>
              <a:rPr lang="en-US" dirty="0">
                <a:latin typeface="Times New Roman"/>
                <a:cs typeface="Times New Roman"/>
              </a:rPr>
              <a:t>images are given as they show a decent amount of point sources of light as well as a good example of different sources peaking in different </a:t>
            </a:r>
            <a:r>
              <a:rPr lang="en-US" dirty="0" smtClean="0">
                <a:latin typeface="Times New Roman"/>
                <a:cs typeface="Times New Roman"/>
              </a:rPr>
              <a:t>wavelengths.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This </a:t>
            </a:r>
            <a:r>
              <a:rPr lang="en-US" dirty="0">
                <a:latin typeface="Times New Roman"/>
                <a:cs typeface="Times New Roman"/>
              </a:rPr>
              <a:t>can be seen clearly in the four green circles.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94" y="3035518"/>
            <a:ext cx="39825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/>
                <a:cs typeface="Times New Roman"/>
              </a:rPr>
              <a:t>Above Image: </a:t>
            </a:r>
            <a:r>
              <a:rPr lang="en-US" sz="1050" dirty="0">
                <a:latin typeface="Times New Roman"/>
                <a:cs typeface="Times New Roman"/>
              </a:rPr>
              <a:t>RATIR ZY Band </a:t>
            </a:r>
            <a:r>
              <a:rPr lang="en-US" sz="1050" dirty="0" smtClean="0">
                <a:latin typeface="Times New Roman"/>
                <a:cs typeface="Times New Roman"/>
              </a:rPr>
              <a:t>Image</a:t>
            </a:r>
            <a:r>
              <a:rPr lang="en-US" sz="1050" dirty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20130815</a:t>
            </a:r>
            <a:r>
              <a:rPr lang="en-US" sz="1050" dirty="0">
                <a:latin typeface="Times New Roman"/>
                <a:cs typeface="Times New Roman"/>
              </a:rPr>
              <a:t>/2013B-1006/</a:t>
            </a:r>
            <a:r>
              <a:rPr lang="en-US" sz="1050" dirty="0" smtClean="0">
                <a:latin typeface="Times New Roman"/>
                <a:cs typeface="Times New Roman"/>
              </a:rPr>
              <a:t>1326030033</a:t>
            </a:r>
            <a:endParaRPr lang="en-US" sz="1050" dirty="0">
              <a:latin typeface="Times New Roman"/>
              <a:cs typeface="Times New Roman"/>
            </a:endParaRPr>
          </a:p>
        </p:txBody>
      </p:sp>
      <p:pic>
        <p:nvPicPr>
          <p:cNvPr id="8" name="Picture 7" descr="Screen Shot 2016-01-11 at 12.4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44801"/>
            <a:ext cx="8991600" cy="3657600"/>
          </a:xfrm>
          <a:prstGeom prst="rect">
            <a:avLst/>
          </a:prstGeom>
        </p:spPr>
      </p:pic>
      <p:pic>
        <p:nvPicPr>
          <p:cNvPr id="9" name="Picture 8" descr="Screen Shot 2016-01-11 at 12.4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697201"/>
            <a:ext cx="8991600" cy="3657600"/>
          </a:xfrm>
          <a:prstGeom prst="rect">
            <a:avLst/>
          </a:prstGeom>
        </p:spPr>
      </p:pic>
      <p:pic>
        <p:nvPicPr>
          <p:cNvPr id="10" name="Picture 9" descr="Screen Shot 2016-01-11 at 12.4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49601"/>
            <a:ext cx="8991600" cy="3657600"/>
          </a:xfrm>
          <a:prstGeom prst="rect">
            <a:avLst/>
          </a:prstGeom>
        </p:spPr>
      </p:pic>
      <p:pic>
        <p:nvPicPr>
          <p:cNvPr id="11" name="Picture 10" descr="Screen Shot 2016-01-11 at 12.4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4" y="3601914"/>
            <a:ext cx="4566837" cy="1929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094" y="5660929"/>
            <a:ext cx="4606953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/>
                <a:cs typeface="Times New Roman"/>
              </a:rPr>
              <a:t>Image A: Source unknown/added to show magnitude difference of different filters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061" y="0"/>
            <a:ext cx="4921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Times New Roman"/>
                <a:cs typeface="Times New Roman"/>
              </a:rPr>
              <a:t>Variability Metric Example Plots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pic>
        <p:nvPicPr>
          <p:cNvPr id="10" name="Picture 9" descr="Screen Shot 2016-04-03 at 3.1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0" y="804790"/>
            <a:ext cx="3810664" cy="2841912"/>
          </a:xfrm>
          <a:prstGeom prst="rect">
            <a:avLst/>
          </a:prstGeom>
        </p:spPr>
      </p:pic>
      <p:pic>
        <p:nvPicPr>
          <p:cNvPr id="11" name="Picture 10" descr="Screen Shot 2016-04-03 at 3.0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03" y="804788"/>
            <a:ext cx="4139207" cy="28419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890" y="3830946"/>
            <a:ext cx="3810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Image D, above, shows one of the six plots (one for each operating band) that were created using Python</a:t>
            </a:r>
          </a:p>
          <a:p>
            <a:pPr marL="457200" indent="-457200" algn="just"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Each point is the combination of the variability metrics representing one of our potential quasars</a:t>
            </a:r>
          </a:p>
          <a:p>
            <a:pPr marL="457200" indent="-457200" algn="just"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While most are clustered around the same area of the plot, we do have a few stragglers</a:t>
            </a:r>
          </a:p>
          <a:p>
            <a:pPr marL="457200" indent="-457200" algn="just"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These stragglers are of particular interest as they could signal quasar light </a:t>
            </a:r>
            <a:r>
              <a:rPr lang="en-US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sources</a:t>
            </a:r>
            <a:endParaRPr 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3555" y="3843521"/>
            <a:ext cx="47915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In these kinds of plots, quasars are categorized as being toward the upper end of the y-axis while the larger cluster were usually determined to be stars (Butler-2011)</a:t>
            </a:r>
          </a:p>
          <a:p>
            <a:pPr marL="457200" indent="-457200" algn="just"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Quasars that were identified tended toward low variability at high redshifts and they were distributed on the lower end of the x-axis while higher variability sources tended toward the higher end of the x-axis (Butler-2011)</a:t>
            </a:r>
          </a:p>
          <a:p>
            <a:pPr marL="457200" indent="-457200" algn="just"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While the research is still being conducted, I do have a somewhat clear idea of potential quasar sources in this plot such as top three highest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2822" y="85477"/>
            <a:ext cx="238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Times New Roman"/>
                <a:cs typeface="Times New Roman"/>
              </a:rPr>
              <a:t>Special Thanks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795" y="1135622"/>
            <a:ext cx="842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 sincere thank you to Dr. Butler for all of his help and guidance during this internship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Finally</a:t>
            </a:r>
            <a:r>
              <a:rPr lang="en-US" dirty="0" smtClean="0">
                <a:latin typeface="Times New Roman"/>
                <a:cs typeface="Times New Roman"/>
              </a:rPr>
              <a:t>, thank you to everyone at ASU/NASA Space Grant for providing me with an incredible opportunity to work on an exciting research project with a great mentor</a:t>
            </a:r>
            <a:r>
              <a:rPr lang="en-US" dirty="0" smtClean="0"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3" name="Picture 2" descr="Screen Shot 2016-04-03 at 2.5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44" y="2269266"/>
            <a:ext cx="6057900" cy="36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5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5933" y="2776689"/>
            <a:ext cx="26921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 smtClean="0">
                <a:latin typeface="Times New Roman"/>
                <a:cs typeface="Times New Roman"/>
              </a:rPr>
              <a:t>Questions?</a:t>
            </a:r>
            <a:endParaRPr lang="en-US" sz="4400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5892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1591</TotalTime>
  <Words>562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 Perry</dc:creator>
  <cp:lastModifiedBy>Kat Perry</cp:lastModifiedBy>
  <cp:revision>33</cp:revision>
  <dcterms:created xsi:type="dcterms:W3CDTF">2015-04-03T03:32:06Z</dcterms:created>
  <dcterms:modified xsi:type="dcterms:W3CDTF">2016-04-03T22:24:46Z</dcterms:modified>
</cp:coreProperties>
</file>